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11"/>
  </p:notesMasterIdLst>
  <p:handoutMasterIdLst>
    <p:handoutMasterId r:id="rId12"/>
  </p:handoutMasterIdLst>
  <p:sldIdLst>
    <p:sldId id="330" r:id="rId2"/>
    <p:sldId id="277" r:id="rId3"/>
    <p:sldId id="332" r:id="rId4"/>
    <p:sldId id="288" r:id="rId5"/>
    <p:sldId id="336" r:id="rId6"/>
    <p:sldId id="278" r:id="rId7"/>
    <p:sldId id="365" r:id="rId8"/>
    <p:sldId id="289" r:id="rId9"/>
    <p:sldId id="377" r:id="rId10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17"/>
    <p:restoredTop sz="94667"/>
  </p:normalViewPr>
  <p:slideViewPr>
    <p:cSldViewPr snapToGrid="0">
      <p:cViewPr>
        <p:scale>
          <a:sx n="72" d="100"/>
          <a:sy n="72" d="100"/>
        </p:scale>
        <p:origin x="-1146" y="12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24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xmlns="" id="{D114A89C-1C73-4D44-A8BC-42BAA055C19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xmlns="" id="{CBDAB79E-6014-4A3D-84DF-A7CEB339BCE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xmlns="" id="{90D5592A-E44D-4423-B07A-957389C43B8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xmlns="" id="{91FDBA55-75B0-4E79-BF0F-BC11D59E5FB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 smtClean="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fld id="{01873986-C89E-4478-9B6A-F6B0BF3B5D5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84104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xmlns="" id="{B45A858E-881C-46A6-B3BB-38AF66B8F99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xmlns="" id="{A76C7A83-A047-4863-99DC-443A82A8953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xmlns="" id="{A2A60EB1-DAFD-4AE9-AB03-60CC4D8EEE9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xmlns="" id="{E281DC59-26C3-4F7F-8E43-93FC93CCE3E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xmlns="" id="{C2C085E6-91D9-44E7-80E9-718A60124C0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xmlns="" id="{0950034D-84CE-4525-AFD4-671AE64656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DAA890F1-2F48-45ED-9750-542EA7D8C9E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112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xmlns="" id="{3E15B947-44D3-4DC4-90BD-791A8A992B2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8C4CF68-30FC-4986-BD94-947876E4474E}" type="slidenum">
              <a:rPr lang="en-US" altLang="en-US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xmlns="" id="{40F7D2EC-BB14-44C5-9C26-CEBE080D586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xmlns="" id="{5C8CC18E-28B7-4D38-91FE-BB538F8E44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xmlns="" id="{BC80CB84-F22A-4E50-BCC7-BE380B839A6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02ED08A-93DF-4843-AA94-E1F59DEAFF3D}" type="slidenum">
              <a:rPr lang="en-US" altLang="en-US">
                <a:latin typeface="Times New Roman" panose="02020603050405020304" pitchFamily="18" charset="0"/>
              </a:rPr>
              <a:pPr/>
              <a:t>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xmlns="" id="{2BCE3858-17A1-4688-9E78-D1CB3192F2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xmlns="" id="{A3A259DE-418E-40E8-9000-C1E0B35B4F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xmlns="" id="{4E9377DB-301A-432B-896E-B411521787E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BCF9BC1-3B73-458F-8E78-3016D7399B9A}" type="slidenum">
              <a:rPr lang="en-US" altLang="en-US">
                <a:latin typeface="Times New Roman" panose="02020603050405020304" pitchFamily="18" charset="0"/>
              </a:rPr>
              <a:pPr/>
              <a:t>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xmlns="" id="{391F4615-F5F9-4EB9-B78C-EB9FE2EAD4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xmlns="" id="{EF9DFDBA-3559-40A7-BFB4-DC81E20F7A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xmlns="" id="{6B596B35-4CD3-4163-AF7F-24933E1BA8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743B5A6-DAB1-4C28-92DE-EA01C365D9F5}" type="slidenum">
              <a:rPr lang="en-US" altLang="en-US">
                <a:latin typeface="Times New Roman" panose="02020603050405020304" pitchFamily="18" charset="0"/>
              </a:rPr>
              <a:pPr/>
              <a:t>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xmlns="" id="{C9E165D1-8C08-4127-8C5B-7DE96DC759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xmlns="" id="{50D7D365-DEDC-42FE-8651-B0FD5E8558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xmlns="" id="{B6479304-D0E3-440A-A086-9BB2C9CFACC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xmlns="" id="{C6656675-4F11-44EE-82F1-FC6523A165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xmlns="" id="{058421E6-E063-489A-8DF8-5F745E5E47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DE92DC9-9D0F-4D4C-91FC-78D0BF0662BE}" type="slidenum">
              <a:rPr lang="en-US" altLang="en-US">
                <a:latin typeface="Times New Roman" panose="02020603050405020304" pitchFamily="18" charset="0"/>
              </a:rPr>
              <a:pPr/>
              <a:t>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xmlns="" id="{3B7DAC96-1713-46BA-A342-1270F3A89F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xmlns="" id="{36B80E63-F60F-4332-9942-3F6416C223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xmlns="" id="{D07A81BB-96CB-4FBB-BD88-CC3658B5786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xmlns="" id="{6DD7F04E-9A25-4DC3-8673-2856EE538D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xmlns="" id="{3E8E015A-A900-45D1-8E21-4D4C7F5816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3F5AE06-AC16-4C3D-AAAD-B4FC1F4406E5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xmlns="" id="{A4BEFE14-B474-43E0-8C51-D424A37B8A3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xmlns="" id="{A504A065-E088-4655-A67E-8FE45E3966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xmlns="" id="{C4F45F0E-DA1B-4093-B016-7B3B6EA0A1A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F2FF164-6E8A-4BC1-B191-9D9705F2419E}" type="slidenum">
              <a:rPr lang="en-US" altLang="en-US">
                <a:latin typeface="Times New Roman" panose="02020603050405020304" pitchFamily="18" charset="0"/>
              </a:rPr>
              <a:pPr/>
              <a:t>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xmlns="" id="{2B332595-CDB0-4A7B-95ED-0E9FB62206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xmlns="" id="{6F34B16C-62B1-4DE4-BAA8-BDAFA4CB4B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041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xmlns="" id="{9CFC14DB-8A99-44CB-BA83-39417D26C1AF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xmlns="" id="{6530489F-79EC-4897-869D-780965D7E7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xmlns="" id="{A83414BD-B475-4106-B6CC-2A825BC146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xmlns="" id="{45EEFC8D-4A80-4C8D-BB98-5471F8FF2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xmlns="" id="{CE292785-34F4-4129-BCFD-B22D0AC1FE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xmlns="" id="{20D32FCA-31DE-4EA5-82C1-CF345076A2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305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anose="020B0604020202020204" pitchFamily="34" charset="0"/>
              </a:rPr>
              <a:t>th</a:t>
            </a: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xmlns="" id="{090E6124-7B97-4EBF-8990-F55FBAA11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xmlns="" id="{C449F6A7-C9D3-4C68-84CF-E1FEED2CA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970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3286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66685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720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793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83732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7301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7560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3037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1897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1174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xmlns="" id="{1EFAC327-3B14-405A-AECD-695170F62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xmlns="" id="{B7308704-6884-478D-913D-858724364F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5425"/>
            <a:ext cx="80772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xmlns="" id="{C46878CA-A75D-4410-AFD2-1992D970E5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772795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xmlns="" id="{C1D23273-AE1D-4273-BD10-D4215E10B3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xmlns="" id="{A52FF0B1-98D3-422D-A027-A89A772773D8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xmlns="" id="{4A460C49-6450-4AA7-B172-624D0E8FA2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xmlns="" id="{69885932-7748-44D3-A5FA-3EA2C19FA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xmlns="" id="{2B3C4A04-A423-4652-9F71-1E3F1D9CED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20880" y="6613525"/>
            <a:ext cx="518091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6699"/>
                </a:solidFill>
                <a:latin typeface="Helvetica" panose="020B0604020202020204" pitchFamily="34" charset="0"/>
              </a:rPr>
              <a:t>2a.</a:t>
            </a:r>
            <a:fld id="{3002ADDC-CC54-42C0-AD9E-FCEA6349E957}" type="slidenum">
              <a:rPr lang="en-US" altLang="en-US" sz="1000" b="1" smtClean="0">
                <a:solidFill>
                  <a:srgbClr val="006699"/>
                </a:solidFill>
                <a:latin typeface="Helvetica" panose="020B0604020202020204" pitchFamily="34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6699"/>
              </a:solidFill>
              <a:latin typeface="Helvetica" panose="020B0604020202020204" pitchFamily="34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xmlns="" id="{59A1521A-022B-4DE7-8426-69A13EBF9F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xmlns="" id="{27BAFA87-2B93-403E-A844-8FB1EAE92C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586538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anose="020B0604020202020204" pitchFamily="34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xmlns="" id="{CD488D63-B096-4EAA-B5D8-70E38A371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3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xmlns="" id="{1EFD3035-A582-45DD-89A5-82ABE6A7D46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 dirty="0" smtClean="0"/>
              <a:t>Operating-System </a:t>
            </a:r>
            <a:r>
              <a:rPr lang="en-US" altLang="en-US" dirty="0"/>
              <a:t>Services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xmlns="" id="{04C24230-0BCA-4F21-BEE9-496253FB27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50925" y="147152"/>
            <a:ext cx="74485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System Services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xmlns="" id="{4273FD5E-1C82-4A27-94EC-32DCB0EF2F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6138" y="1119188"/>
            <a:ext cx="7653337" cy="5002212"/>
          </a:xfrm>
          <a:noFill/>
        </p:spPr>
        <p:txBody>
          <a:bodyPr/>
          <a:lstStyle/>
          <a:p>
            <a:r>
              <a:rPr lang="en-US" altLang="en-US"/>
              <a:t>Operating systems provide an environment for execution of programs and services to programs and users</a:t>
            </a:r>
          </a:p>
          <a:p>
            <a:r>
              <a:rPr lang="en-US" altLang="en-US"/>
              <a:t>One set of operating-system services provides functions that are helpful to the user:</a:t>
            </a:r>
          </a:p>
          <a:p>
            <a:pPr lvl="1"/>
            <a:r>
              <a:rPr lang="en-US" altLang="en-US" b="1"/>
              <a:t>User interface </a:t>
            </a:r>
            <a:r>
              <a:rPr lang="en-US" altLang="en-US"/>
              <a:t>- Almost all operating systems have a user interface (</a:t>
            </a:r>
            <a:r>
              <a:rPr lang="en-US" altLang="en-US" b="1">
                <a:solidFill>
                  <a:srgbClr val="3366FF"/>
                </a:solidFill>
              </a:rPr>
              <a:t>UI</a:t>
            </a:r>
            <a:r>
              <a:rPr lang="en-US" altLang="en-US"/>
              <a:t>).</a:t>
            </a:r>
          </a:p>
          <a:p>
            <a:pPr lvl="2"/>
            <a:r>
              <a:rPr lang="en-US" altLang="en-US"/>
              <a:t>Varies between </a:t>
            </a:r>
            <a:r>
              <a:rPr lang="en-US" altLang="en-US" b="1">
                <a:solidFill>
                  <a:srgbClr val="3366FF"/>
                </a:solidFill>
              </a:rPr>
              <a:t>Command-Line </a:t>
            </a:r>
            <a:r>
              <a:rPr lang="en-US" altLang="en-US" b="1"/>
              <a:t>(</a:t>
            </a:r>
            <a:r>
              <a:rPr lang="en-US" altLang="en-US" b="1">
                <a:solidFill>
                  <a:srgbClr val="3366FF"/>
                </a:solidFill>
              </a:rPr>
              <a:t>CLI</a:t>
            </a:r>
            <a:r>
              <a:rPr lang="en-US" altLang="en-US" b="1">
                <a:solidFill>
                  <a:srgbClr val="000000"/>
                </a:solidFill>
              </a:rPr>
              <a:t>)</a:t>
            </a:r>
            <a:r>
              <a:rPr lang="en-US" altLang="en-US">
                <a:solidFill>
                  <a:srgbClr val="000000"/>
                </a:solidFill>
              </a:rPr>
              <a:t>, </a:t>
            </a:r>
            <a:r>
              <a:rPr lang="en-US" altLang="en-US" b="1">
                <a:solidFill>
                  <a:srgbClr val="3366FF"/>
                </a:solidFill>
              </a:rPr>
              <a:t>Graphics User Interface </a:t>
            </a:r>
            <a:r>
              <a:rPr lang="en-US" altLang="en-US" b="1">
                <a:solidFill>
                  <a:srgbClr val="000000"/>
                </a:solidFill>
              </a:rPr>
              <a:t>(</a:t>
            </a:r>
            <a:r>
              <a:rPr lang="en-US" altLang="en-US" b="1">
                <a:solidFill>
                  <a:srgbClr val="3366FF"/>
                </a:solidFill>
              </a:rPr>
              <a:t>GUI</a:t>
            </a:r>
            <a:r>
              <a:rPr lang="en-US" altLang="en-US" b="1">
                <a:solidFill>
                  <a:srgbClr val="000000"/>
                </a:solidFill>
              </a:rPr>
              <a:t>)</a:t>
            </a:r>
            <a:r>
              <a:rPr lang="en-US" altLang="en-US">
                <a:solidFill>
                  <a:srgbClr val="000000"/>
                </a:solidFill>
              </a:rPr>
              <a:t>,</a:t>
            </a:r>
            <a:r>
              <a:rPr lang="en-US" altLang="en-US" b="1">
                <a:solidFill>
                  <a:srgbClr val="3366FF"/>
                </a:solidFill>
              </a:rPr>
              <a:t>  touch-screen,  Batch</a:t>
            </a:r>
          </a:p>
          <a:p>
            <a:pPr lvl="1"/>
            <a:r>
              <a:rPr lang="en-US" altLang="en-US" b="1"/>
              <a:t>Program execution </a:t>
            </a:r>
            <a:r>
              <a:rPr lang="en-US" altLang="en-US"/>
              <a:t>- The system must be able to load a program into memory and to run that program, end execution, either normally or abnormally (indicating error)</a:t>
            </a:r>
          </a:p>
          <a:p>
            <a:pPr lvl="1"/>
            <a:r>
              <a:rPr lang="en-US" altLang="en-US" b="1"/>
              <a:t>I/O operations </a:t>
            </a:r>
            <a:r>
              <a:rPr lang="en-US" altLang="en-US"/>
              <a:t>-  A running program may require I/O, which may involve a file or an I/O device</a:t>
            </a:r>
          </a:p>
          <a:p>
            <a:pPr lvl="1"/>
            <a:r>
              <a:rPr lang="en-US" altLang="en-US" b="1"/>
              <a:t>File-system manipulation </a:t>
            </a:r>
            <a:r>
              <a:rPr lang="en-US" altLang="en-US"/>
              <a:t>-  The file system is of particular interest. Programs need to read and write files and directories, create and delete them, search them, list file Information, permission management.</a:t>
            </a:r>
            <a:endParaRPr lang="en-US" altLang="en-US" b="1"/>
          </a:p>
          <a:p>
            <a:pPr lvl="1"/>
            <a:endParaRPr lang="en-US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xmlns="" id="{853D310B-2F05-42DF-BD11-7984E309A7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220663"/>
            <a:ext cx="7869238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 System Services (Cont.)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xmlns="" id="{E7DE154C-EBA1-44B0-9AA5-AD6DB9C31D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9313" y="1138238"/>
            <a:ext cx="7678737" cy="5418137"/>
          </a:xfrm>
          <a:noFill/>
        </p:spPr>
        <p:txBody>
          <a:bodyPr/>
          <a:lstStyle/>
          <a:p>
            <a:r>
              <a:rPr lang="en-US" altLang="en-US"/>
              <a:t>One set of operating-system services provides functions that are helpful to the user (Cont.):</a:t>
            </a:r>
            <a:endParaRPr lang="en-US" altLang="en-US" b="1"/>
          </a:p>
          <a:p>
            <a:pPr lvl="1"/>
            <a:r>
              <a:rPr lang="en-US" altLang="en-US" b="1"/>
              <a:t>Communications</a:t>
            </a:r>
            <a:r>
              <a:rPr lang="en-US" altLang="en-US"/>
              <a:t> – Processes may exchange information, on the same computer or between computers over a network</a:t>
            </a:r>
          </a:p>
          <a:p>
            <a:pPr lvl="2"/>
            <a:r>
              <a:rPr lang="en-US" altLang="en-US"/>
              <a:t>Communications may be via shared memory or through message passing (packets moved by the OS)</a:t>
            </a:r>
          </a:p>
          <a:p>
            <a:pPr lvl="1"/>
            <a:r>
              <a:rPr lang="en-US" altLang="en-US" b="1"/>
              <a:t>Error detection </a:t>
            </a:r>
            <a:r>
              <a:rPr lang="en-US" altLang="en-US"/>
              <a:t>– OS needs to be constantly aware of possible errors</a:t>
            </a:r>
          </a:p>
          <a:p>
            <a:pPr lvl="2"/>
            <a:r>
              <a:rPr lang="en-US" altLang="en-US"/>
              <a:t>May occur in the CPU and memory hardware, in I/O devices, in user program</a:t>
            </a:r>
          </a:p>
          <a:p>
            <a:pPr lvl="2"/>
            <a:r>
              <a:rPr lang="en-US" altLang="en-US"/>
              <a:t>For each type of error, OS should take the appropriate action to ensure correct and consistent computing</a:t>
            </a:r>
          </a:p>
          <a:p>
            <a:pPr lvl="2"/>
            <a:r>
              <a:rPr lang="en-US" altLang="en-US"/>
              <a:t>Debugging facilities can greatly enhance the user</a:t>
            </a:r>
            <a:r>
              <a:rPr lang="ja-JP" altLang="en-US"/>
              <a:t>’</a:t>
            </a:r>
            <a:r>
              <a:rPr lang="en-US" altLang="ja-JP"/>
              <a:t>s and programmer</a:t>
            </a:r>
            <a:r>
              <a:rPr lang="ja-JP" altLang="en-US"/>
              <a:t>’</a:t>
            </a:r>
            <a:r>
              <a:rPr lang="en-US" altLang="ja-JP"/>
              <a:t>s abilities to efficiently use the system</a:t>
            </a:r>
            <a:endParaRPr lang="en-US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xmlns="" id="{6A9EE909-C5A2-41F1-A857-667DFBB541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03300" y="220663"/>
            <a:ext cx="7739063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 System Services (Cont.)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xmlns="" id="{13A7443B-7ADA-4411-B376-7A65FA9BD8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4550" y="1158875"/>
            <a:ext cx="7739063" cy="49053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/>
              <a:t>Another set of OS functions exists for ensuring the efficient operation of the system itself via resource sharing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Resource allocation - </a:t>
            </a:r>
            <a:r>
              <a:rPr lang="en-US" altLang="en-US"/>
              <a:t>When  multiple users or multiple jobs running concurrently, resources must be allocated to each of them</a:t>
            </a:r>
          </a:p>
          <a:p>
            <a:pPr lvl="2">
              <a:lnSpc>
                <a:spcPct val="90000"/>
              </a:lnSpc>
            </a:pPr>
            <a:r>
              <a:rPr lang="en-US" altLang="en-US"/>
              <a:t>Many types of resources -   CPU cycles, main memory, file storage, I/O devices.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Logging -</a:t>
            </a:r>
            <a:r>
              <a:rPr lang="en-US" altLang="en-US"/>
              <a:t> To keep track of which users use how much and what kinds of computer resources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Protection and security - </a:t>
            </a:r>
            <a:r>
              <a:rPr lang="en-US" altLang="en-US"/>
              <a:t>The owners of information stored in a multiuser or networked computer system may want to control use of that information, concurrent processes should not interfere with each other</a:t>
            </a:r>
          </a:p>
          <a:p>
            <a:pPr lvl="2">
              <a:lnSpc>
                <a:spcPct val="90000"/>
              </a:lnSpc>
            </a:pPr>
            <a:r>
              <a:rPr lang="en-US" altLang="en-US" b="1"/>
              <a:t>Protection</a:t>
            </a:r>
            <a:r>
              <a:rPr lang="en-US" altLang="en-US"/>
              <a:t> involves ensuring that all access to system resources is controlled</a:t>
            </a:r>
          </a:p>
          <a:p>
            <a:pPr lvl="2">
              <a:lnSpc>
                <a:spcPct val="90000"/>
              </a:lnSpc>
            </a:pPr>
            <a:r>
              <a:rPr lang="en-US" altLang="en-US" b="1"/>
              <a:t>Security</a:t>
            </a:r>
            <a:r>
              <a:rPr lang="en-US" altLang="en-US"/>
              <a:t> of the system from outsiders requires user authentication, extends to defending external I/O devices from invalid access attempts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xmlns="" id="{184A6F67-063F-4959-9060-0C6E5AFA87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2188" y="206375"/>
            <a:ext cx="7918450" cy="576263"/>
          </a:xfrm>
        </p:spPr>
        <p:txBody>
          <a:bodyPr/>
          <a:lstStyle/>
          <a:p>
            <a:pPr eaLnBrk="1" hangingPunct="1"/>
            <a:r>
              <a:rPr lang="en-US" altLang="en-US"/>
              <a:t>A View of Operating System Services</a:t>
            </a:r>
          </a:p>
        </p:txBody>
      </p:sp>
      <p:pic>
        <p:nvPicPr>
          <p:cNvPr id="17411" name="Picture 2">
            <a:extLst>
              <a:ext uri="{FF2B5EF4-FFF2-40B4-BE49-F238E27FC236}">
                <a16:creationId xmlns:a16="http://schemas.microsoft.com/office/drawing/2014/main" xmlns="" id="{881CA9B9-B059-4545-AFC1-C78134667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1836738"/>
            <a:ext cx="7221538" cy="3595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xmlns="" id="{E48B5D98-8B47-4D7E-ACEF-BDB67E3340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77888" y="220663"/>
            <a:ext cx="8145462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Command Line interpreter 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xmlns="" id="{1E634D89-B552-404F-9BDB-6AB7E838A4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77889" y="1223963"/>
            <a:ext cx="6155958" cy="4131808"/>
          </a:xfrm>
        </p:spPr>
        <p:txBody>
          <a:bodyPr/>
          <a:lstStyle/>
          <a:p>
            <a:r>
              <a:rPr lang="en-US" altLang="en-US" dirty="0"/>
              <a:t>CLI allows direct command entry</a:t>
            </a:r>
          </a:p>
          <a:p>
            <a:r>
              <a:rPr lang="en-US" altLang="en-US" dirty="0"/>
              <a:t>Sometimes implemented in kernel, sometimes by systems program</a:t>
            </a:r>
          </a:p>
          <a:p>
            <a:r>
              <a:rPr lang="en-US" altLang="en-US" dirty="0"/>
              <a:t>Sometimes multiple flavors implemented – </a:t>
            </a:r>
            <a:r>
              <a:rPr lang="en-US" altLang="en-US" b="1" dirty="0">
                <a:solidFill>
                  <a:srgbClr val="3366FF"/>
                </a:solidFill>
              </a:rPr>
              <a:t>shells</a:t>
            </a:r>
          </a:p>
          <a:p>
            <a:r>
              <a:rPr lang="en-US" altLang="en-US" dirty="0"/>
              <a:t>Primarily fetches a command from user and executes it</a:t>
            </a:r>
          </a:p>
          <a:p>
            <a:r>
              <a:rPr lang="en-US" altLang="en-US" dirty="0"/>
              <a:t>Sometimes commands built-in, sometimes just names of programs</a:t>
            </a:r>
          </a:p>
          <a:p>
            <a:pPr lvl="1"/>
            <a:r>
              <a:rPr lang="en-US" altLang="en-US" dirty="0"/>
              <a:t>If the latter, adding new features doesn’</a:t>
            </a:r>
            <a:r>
              <a:rPr lang="en-US" altLang="ja-JP" dirty="0"/>
              <a:t>t require shell modification</a:t>
            </a:r>
            <a:endParaRPr lang="en-US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xmlns="" id="{E6DF5F8A-F2E3-4D74-9C52-A032EB0531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19188" y="220663"/>
            <a:ext cx="7397750" cy="576262"/>
          </a:xfrm>
        </p:spPr>
        <p:txBody>
          <a:bodyPr/>
          <a:lstStyle/>
          <a:p>
            <a:pPr eaLnBrk="1" hangingPunct="1"/>
            <a:r>
              <a:rPr lang="en-US" altLang="en-US"/>
              <a:t>Bourne Shell Command Interpreter</a:t>
            </a:r>
          </a:p>
        </p:txBody>
      </p:sp>
      <p:pic>
        <p:nvPicPr>
          <p:cNvPr id="21507" name="Picture 2">
            <a:extLst>
              <a:ext uri="{FF2B5EF4-FFF2-40B4-BE49-F238E27FC236}">
                <a16:creationId xmlns:a16="http://schemas.microsoft.com/office/drawing/2014/main" xmlns="" id="{1A3B6206-A655-48E2-8075-716970A25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" y="1041400"/>
            <a:ext cx="7397750" cy="512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xmlns="" id="{E02E63FB-6DD1-46DC-8471-F576D57E79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36638" y="214313"/>
            <a:ext cx="7500937" cy="576262"/>
          </a:xfrm>
        </p:spPr>
        <p:txBody>
          <a:bodyPr/>
          <a:lstStyle/>
          <a:p>
            <a:pPr eaLnBrk="1" hangingPunct="1"/>
            <a:r>
              <a:rPr lang="en-US" altLang="en-US" sz="3000"/>
              <a:t>User Operating System Interface - GUI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xmlns="" id="{ED7BD939-320C-4E60-8319-6ADBC111D8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1154113"/>
            <a:ext cx="7699375" cy="4530725"/>
          </a:xfrm>
        </p:spPr>
        <p:txBody>
          <a:bodyPr/>
          <a:lstStyle/>
          <a:p>
            <a:r>
              <a:rPr lang="en-US" altLang="en-US"/>
              <a:t>User-friendly </a:t>
            </a:r>
            <a:r>
              <a:rPr lang="en-US" altLang="en-US" b="1">
                <a:solidFill>
                  <a:srgbClr val="3366FF"/>
                </a:solidFill>
              </a:rPr>
              <a:t>desktop</a:t>
            </a:r>
            <a:r>
              <a:rPr lang="en-US" altLang="en-US"/>
              <a:t> metaphor interface</a:t>
            </a:r>
          </a:p>
          <a:p>
            <a:pPr lvl="1"/>
            <a:r>
              <a:rPr lang="en-US" altLang="en-US"/>
              <a:t>Usually mouse, keyboard, and monitor</a:t>
            </a:r>
          </a:p>
          <a:p>
            <a:pPr lvl="1"/>
            <a:r>
              <a:rPr lang="en-US" altLang="en-US" b="1">
                <a:solidFill>
                  <a:srgbClr val="3366FF"/>
                </a:solidFill>
              </a:rPr>
              <a:t>Icons</a:t>
            </a:r>
            <a:r>
              <a:rPr lang="en-US" altLang="en-US"/>
              <a:t> represent files, programs, actions, etc</a:t>
            </a:r>
          </a:p>
          <a:p>
            <a:pPr lvl="1"/>
            <a:r>
              <a:rPr lang="en-US" altLang="en-US"/>
              <a:t>Various mouse buttons over objects in the interface cause various actions (provide information, options, execute function, open directory (known as a </a:t>
            </a:r>
            <a:r>
              <a:rPr lang="en-US" altLang="en-US" b="1">
                <a:solidFill>
                  <a:srgbClr val="3366FF"/>
                </a:solidFill>
              </a:rPr>
              <a:t>folder</a:t>
            </a:r>
            <a:r>
              <a:rPr lang="en-US" altLang="en-US"/>
              <a:t>)</a:t>
            </a:r>
          </a:p>
          <a:p>
            <a:pPr lvl="1"/>
            <a:r>
              <a:rPr lang="en-US" altLang="en-US"/>
              <a:t>Invented at Xerox PARC</a:t>
            </a:r>
          </a:p>
          <a:p>
            <a:r>
              <a:rPr lang="en-US" altLang="en-US"/>
              <a:t>Many systems now include both CLI and GUI interfaces</a:t>
            </a:r>
          </a:p>
          <a:p>
            <a:pPr lvl="1"/>
            <a:r>
              <a:rPr lang="en-US" altLang="en-US"/>
              <a:t>Microsoft Windows is GUI with CLI </a:t>
            </a:r>
            <a:r>
              <a:rPr lang="ja-JP" altLang="en-US"/>
              <a:t>“</a:t>
            </a:r>
            <a:r>
              <a:rPr lang="en-US" altLang="ja-JP"/>
              <a:t>command</a:t>
            </a:r>
            <a:r>
              <a:rPr lang="ja-JP" altLang="en-US"/>
              <a:t>”</a:t>
            </a:r>
            <a:r>
              <a:rPr lang="en-US" altLang="ja-JP"/>
              <a:t> shell</a:t>
            </a:r>
          </a:p>
          <a:p>
            <a:pPr lvl="1"/>
            <a:r>
              <a:rPr lang="en-US" altLang="en-US"/>
              <a:t>Apple Mac OS X is </a:t>
            </a:r>
            <a:r>
              <a:rPr lang="ja-JP" altLang="en-US"/>
              <a:t>“</a:t>
            </a:r>
            <a:r>
              <a:rPr lang="en-US" altLang="ja-JP"/>
              <a:t>Aqua</a:t>
            </a:r>
            <a:r>
              <a:rPr lang="ja-JP" altLang="en-US"/>
              <a:t>”</a:t>
            </a:r>
            <a:r>
              <a:rPr lang="en-US" altLang="ja-JP"/>
              <a:t> GUI interface with UNIX kernel underneath and shells available</a:t>
            </a:r>
          </a:p>
          <a:p>
            <a:pPr lvl="1"/>
            <a:r>
              <a:rPr lang="en-US" altLang="en-US"/>
              <a:t>Unix and Linux have CLI with optional GUI interfaces (CDE, KDE, GNOME)</a:t>
            </a:r>
          </a:p>
          <a:p>
            <a:pPr lvl="1"/>
            <a:endParaRPr lang="en-US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xmlns="" id="{1E085D8E-E398-4442-A204-AD137376EA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22325" y="228600"/>
            <a:ext cx="771525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Touchscreen Interfaces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xmlns="" id="{2E55E5F6-E4A2-477B-85A4-0448195213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4121150" cy="4530725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Touchscreen devices require new interfaces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Mouse not possible or not desired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Actions and selection based on gestures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Virtual keyboard for text entry</a:t>
            </a:r>
          </a:p>
          <a:p>
            <a:pPr>
              <a:defRPr/>
            </a:pPr>
            <a:r>
              <a:rPr lang="en-US" sz="1600" dirty="0">
                <a:ea typeface="ＭＳ Ｐゴシック" charset="-128"/>
              </a:rPr>
              <a:t>Voice commands</a:t>
            </a: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</a:endParaRPr>
          </a:p>
          <a:p>
            <a:pPr lvl="1">
              <a:buFont typeface="Monotype Sorts" charset="0"/>
              <a:buChar char="l"/>
              <a:defRPr/>
            </a:pPr>
            <a:endParaRPr lang="en-US" dirty="0">
              <a:ea typeface="ＭＳ Ｐゴシック" charset="0"/>
            </a:endParaRPr>
          </a:p>
        </p:txBody>
      </p:sp>
      <p:pic>
        <p:nvPicPr>
          <p:cNvPr id="25604" name="Picture 2">
            <a:extLst>
              <a:ext uri="{FF2B5EF4-FFF2-40B4-BE49-F238E27FC236}">
                <a16:creationId xmlns:a16="http://schemas.microsoft.com/office/drawing/2014/main" xmlns="" id="{CCAA7F76-25AE-454A-9EE9-98408A611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9850" y="1152525"/>
            <a:ext cx="2767013" cy="491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3933931"/>
      </p:ext>
    </p:extLst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9340</TotalTime>
  <Words>617</Words>
  <Application>Microsoft Office PowerPoint</Application>
  <PresentationFormat>On-screen Show (4:3)</PresentationFormat>
  <Paragraphs>57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os-8</vt:lpstr>
      <vt:lpstr>Operating-System Services</vt:lpstr>
      <vt:lpstr>Operating System Services</vt:lpstr>
      <vt:lpstr>Operating System Services (Cont.)</vt:lpstr>
      <vt:lpstr>Operating System Services (Cont.)</vt:lpstr>
      <vt:lpstr>A View of Operating System Services</vt:lpstr>
      <vt:lpstr>Command Line interpreter </vt:lpstr>
      <vt:lpstr>Bourne Shell Command Interpreter</vt:lpstr>
      <vt:lpstr>User Operating System Interface - GUI</vt:lpstr>
      <vt:lpstr>Touchscreen Interfaces</vt:lpstr>
    </vt:vector>
  </TitlesOfParts>
  <Company>Lucent Technologies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Admin</cp:lastModifiedBy>
  <cp:revision>198</cp:revision>
  <cp:lastPrinted>2001-06-14T13:58:17Z</cp:lastPrinted>
  <dcterms:created xsi:type="dcterms:W3CDTF">2011-01-13T23:43:38Z</dcterms:created>
  <dcterms:modified xsi:type="dcterms:W3CDTF">2020-07-22T17:50:34Z</dcterms:modified>
</cp:coreProperties>
</file>

<file path=docProps/thumbnail.jpeg>
</file>